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576" y="-11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33AEBA-4A5F-4A0E-91FC-7A07706CF4E0}" type="datetimeFigureOut">
              <a:rPr lang="fr-CA" smtClean="0"/>
              <a:pPr/>
              <a:t>2014-04-24</a:t>
            </a:fld>
            <a:endParaRPr lang="fr-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A40A2E-5882-47FC-AE43-375D263EC922}" type="slidenum">
              <a:rPr lang="fr-CA" smtClean="0"/>
              <a:pPr/>
              <a:t>‹#›</a:t>
            </a:fld>
            <a:endParaRPr lang="fr-CA"/>
          </a:p>
        </p:txBody>
      </p:sp>
    </p:spTree>
    <p:extLst>
      <p:ext uri="{BB962C8B-B14F-4D97-AF65-F5344CB8AC3E}">
        <p14:creationId xmlns:p14="http://schemas.microsoft.com/office/powerpoint/2010/main" xmlns="" val="4057537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a:p>
        </p:txBody>
      </p:sp>
      <p:sp>
        <p:nvSpPr>
          <p:cNvPr id="4" name="Slide Number Placeholder 3"/>
          <p:cNvSpPr>
            <a:spLocks noGrp="1"/>
          </p:cNvSpPr>
          <p:nvPr>
            <p:ph type="sldNum" sz="quarter" idx="10"/>
          </p:nvPr>
        </p:nvSpPr>
        <p:spPr/>
        <p:txBody>
          <a:bodyPr/>
          <a:lstStyle/>
          <a:p>
            <a:fld id="{D8A40A2E-5882-47FC-AE43-375D263EC922}" type="slidenum">
              <a:rPr lang="fr-CA" smtClean="0"/>
              <a:pPr/>
              <a:t>1</a:t>
            </a:fld>
            <a:endParaRPr lang="fr-CA"/>
          </a:p>
        </p:txBody>
      </p:sp>
    </p:spTree>
    <p:extLst>
      <p:ext uri="{BB962C8B-B14F-4D97-AF65-F5344CB8AC3E}">
        <p14:creationId xmlns:p14="http://schemas.microsoft.com/office/powerpoint/2010/main" xmlns="" val="40865875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a:p>
        </p:txBody>
      </p:sp>
      <p:sp>
        <p:nvSpPr>
          <p:cNvPr id="4" name="Slide Number Placeholder 3"/>
          <p:cNvSpPr>
            <a:spLocks noGrp="1"/>
          </p:cNvSpPr>
          <p:nvPr>
            <p:ph type="sldNum" sz="quarter" idx="10"/>
          </p:nvPr>
        </p:nvSpPr>
        <p:spPr/>
        <p:txBody>
          <a:bodyPr/>
          <a:lstStyle/>
          <a:p>
            <a:fld id="{D8A40A2E-5882-47FC-AE43-375D263EC922}" type="slidenum">
              <a:rPr lang="fr-CA" smtClean="0"/>
              <a:pPr/>
              <a:t>10</a:t>
            </a:fld>
            <a:endParaRPr lang="fr-CA"/>
          </a:p>
        </p:txBody>
      </p:sp>
    </p:spTree>
    <p:extLst>
      <p:ext uri="{BB962C8B-B14F-4D97-AF65-F5344CB8AC3E}">
        <p14:creationId xmlns:p14="http://schemas.microsoft.com/office/powerpoint/2010/main" xmlns="" val="2168029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a:p>
        </p:txBody>
      </p:sp>
      <p:sp>
        <p:nvSpPr>
          <p:cNvPr id="4" name="Slide Number Placeholder 3"/>
          <p:cNvSpPr>
            <a:spLocks noGrp="1"/>
          </p:cNvSpPr>
          <p:nvPr>
            <p:ph type="sldNum" sz="quarter" idx="10"/>
          </p:nvPr>
        </p:nvSpPr>
        <p:spPr/>
        <p:txBody>
          <a:bodyPr/>
          <a:lstStyle/>
          <a:p>
            <a:fld id="{D8A40A2E-5882-47FC-AE43-375D263EC922}" type="slidenum">
              <a:rPr lang="fr-CA" smtClean="0"/>
              <a:pPr/>
              <a:t>2</a:t>
            </a:fld>
            <a:endParaRPr lang="fr-CA"/>
          </a:p>
        </p:txBody>
      </p:sp>
    </p:spTree>
    <p:extLst>
      <p:ext uri="{BB962C8B-B14F-4D97-AF65-F5344CB8AC3E}">
        <p14:creationId xmlns:p14="http://schemas.microsoft.com/office/powerpoint/2010/main" xmlns="" val="2950244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a:p>
        </p:txBody>
      </p:sp>
      <p:sp>
        <p:nvSpPr>
          <p:cNvPr id="4" name="Slide Number Placeholder 3"/>
          <p:cNvSpPr>
            <a:spLocks noGrp="1"/>
          </p:cNvSpPr>
          <p:nvPr>
            <p:ph type="sldNum" sz="quarter" idx="10"/>
          </p:nvPr>
        </p:nvSpPr>
        <p:spPr/>
        <p:txBody>
          <a:bodyPr/>
          <a:lstStyle/>
          <a:p>
            <a:fld id="{D8A40A2E-5882-47FC-AE43-375D263EC922}" type="slidenum">
              <a:rPr lang="fr-CA" smtClean="0"/>
              <a:pPr/>
              <a:t>3</a:t>
            </a:fld>
            <a:endParaRPr lang="fr-CA"/>
          </a:p>
        </p:txBody>
      </p:sp>
    </p:spTree>
    <p:extLst>
      <p:ext uri="{BB962C8B-B14F-4D97-AF65-F5344CB8AC3E}">
        <p14:creationId xmlns:p14="http://schemas.microsoft.com/office/powerpoint/2010/main" xmlns="" val="1194492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a:p>
        </p:txBody>
      </p:sp>
      <p:sp>
        <p:nvSpPr>
          <p:cNvPr id="4" name="Slide Number Placeholder 3"/>
          <p:cNvSpPr>
            <a:spLocks noGrp="1"/>
          </p:cNvSpPr>
          <p:nvPr>
            <p:ph type="sldNum" sz="quarter" idx="10"/>
          </p:nvPr>
        </p:nvSpPr>
        <p:spPr/>
        <p:txBody>
          <a:bodyPr/>
          <a:lstStyle/>
          <a:p>
            <a:fld id="{D8A40A2E-5882-47FC-AE43-375D263EC922}" type="slidenum">
              <a:rPr lang="fr-CA" smtClean="0"/>
              <a:pPr/>
              <a:t>4</a:t>
            </a:fld>
            <a:endParaRPr lang="fr-CA"/>
          </a:p>
        </p:txBody>
      </p:sp>
    </p:spTree>
    <p:extLst>
      <p:ext uri="{BB962C8B-B14F-4D97-AF65-F5344CB8AC3E}">
        <p14:creationId xmlns:p14="http://schemas.microsoft.com/office/powerpoint/2010/main" xmlns="" val="37487162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a:p>
        </p:txBody>
      </p:sp>
      <p:sp>
        <p:nvSpPr>
          <p:cNvPr id="4" name="Slide Number Placeholder 3"/>
          <p:cNvSpPr>
            <a:spLocks noGrp="1"/>
          </p:cNvSpPr>
          <p:nvPr>
            <p:ph type="sldNum" sz="quarter" idx="10"/>
          </p:nvPr>
        </p:nvSpPr>
        <p:spPr/>
        <p:txBody>
          <a:bodyPr/>
          <a:lstStyle/>
          <a:p>
            <a:fld id="{D8A40A2E-5882-47FC-AE43-375D263EC922}" type="slidenum">
              <a:rPr lang="fr-CA" smtClean="0"/>
              <a:pPr/>
              <a:t>5</a:t>
            </a:fld>
            <a:endParaRPr lang="fr-CA"/>
          </a:p>
        </p:txBody>
      </p:sp>
    </p:spTree>
    <p:extLst>
      <p:ext uri="{BB962C8B-B14F-4D97-AF65-F5344CB8AC3E}">
        <p14:creationId xmlns:p14="http://schemas.microsoft.com/office/powerpoint/2010/main" xmlns="" val="1847648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a:p>
        </p:txBody>
      </p:sp>
      <p:sp>
        <p:nvSpPr>
          <p:cNvPr id="4" name="Slide Number Placeholder 3"/>
          <p:cNvSpPr>
            <a:spLocks noGrp="1"/>
          </p:cNvSpPr>
          <p:nvPr>
            <p:ph type="sldNum" sz="quarter" idx="10"/>
          </p:nvPr>
        </p:nvSpPr>
        <p:spPr/>
        <p:txBody>
          <a:bodyPr/>
          <a:lstStyle/>
          <a:p>
            <a:fld id="{D8A40A2E-5882-47FC-AE43-375D263EC922}" type="slidenum">
              <a:rPr lang="fr-CA" smtClean="0"/>
              <a:pPr/>
              <a:t>6</a:t>
            </a:fld>
            <a:endParaRPr lang="fr-CA"/>
          </a:p>
        </p:txBody>
      </p:sp>
    </p:spTree>
    <p:extLst>
      <p:ext uri="{BB962C8B-B14F-4D97-AF65-F5344CB8AC3E}">
        <p14:creationId xmlns:p14="http://schemas.microsoft.com/office/powerpoint/2010/main" xmlns="" val="22527490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a:p>
        </p:txBody>
      </p:sp>
      <p:sp>
        <p:nvSpPr>
          <p:cNvPr id="4" name="Slide Number Placeholder 3"/>
          <p:cNvSpPr>
            <a:spLocks noGrp="1"/>
          </p:cNvSpPr>
          <p:nvPr>
            <p:ph type="sldNum" sz="quarter" idx="10"/>
          </p:nvPr>
        </p:nvSpPr>
        <p:spPr/>
        <p:txBody>
          <a:bodyPr/>
          <a:lstStyle/>
          <a:p>
            <a:fld id="{D8A40A2E-5882-47FC-AE43-375D263EC922}" type="slidenum">
              <a:rPr lang="fr-CA" smtClean="0"/>
              <a:pPr/>
              <a:t>7</a:t>
            </a:fld>
            <a:endParaRPr lang="fr-CA"/>
          </a:p>
        </p:txBody>
      </p:sp>
    </p:spTree>
    <p:extLst>
      <p:ext uri="{BB962C8B-B14F-4D97-AF65-F5344CB8AC3E}">
        <p14:creationId xmlns:p14="http://schemas.microsoft.com/office/powerpoint/2010/main" xmlns="" val="22527490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a:p>
        </p:txBody>
      </p:sp>
      <p:sp>
        <p:nvSpPr>
          <p:cNvPr id="4" name="Slide Number Placeholder 3"/>
          <p:cNvSpPr>
            <a:spLocks noGrp="1"/>
          </p:cNvSpPr>
          <p:nvPr>
            <p:ph type="sldNum" sz="quarter" idx="10"/>
          </p:nvPr>
        </p:nvSpPr>
        <p:spPr/>
        <p:txBody>
          <a:bodyPr/>
          <a:lstStyle/>
          <a:p>
            <a:fld id="{D8A40A2E-5882-47FC-AE43-375D263EC922}" type="slidenum">
              <a:rPr lang="fr-CA" smtClean="0"/>
              <a:pPr/>
              <a:t>8</a:t>
            </a:fld>
            <a:endParaRPr lang="fr-CA"/>
          </a:p>
        </p:txBody>
      </p:sp>
    </p:spTree>
    <p:extLst>
      <p:ext uri="{BB962C8B-B14F-4D97-AF65-F5344CB8AC3E}">
        <p14:creationId xmlns:p14="http://schemas.microsoft.com/office/powerpoint/2010/main" xmlns="" val="30545812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a:p>
        </p:txBody>
      </p:sp>
      <p:sp>
        <p:nvSpPr>
          <p:cNvPr id="4" name="Slide Number Placeholder 3"/>
          <p:cNvSpPr>
            <a:spLocks noGrp="1"/>
          </p:cNvSpPr>
          <p:nvPr>
            <p:ph type="sldNum" sz="quarter" idx="10"/>
          </p:nvPr>
        </p:nvSpPr>
        <p:spPr/>
        <p:txBody>
          <a:bodyPr/>
          <a:lstStyle/>
          <a:p>
            <a:fld id="{D8A40A2E-5882-47FC-AE43-375D263EC922}" type="slidenum">
              <a:rPr lang="fr-CA" smtClean="0"/>
              <a:pPr/>
              <a:t>9</a:t>
            </a:fld>
            <a:endParaRPr lang="fr-CA"/>
          </a:p>
        </p:txBody>
      </p:sp>
    </p:spTree>
    <p:extLst>
      <p:ext uri="{BB962C8B-B14F-4D97-AF65-F5344CB8AC3E}">
        <p14:creationId xmlns:p14="http://schemas.microsoft.com/office/powerpoint/2010/main" xmlns="" val="2841067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4351BE1-74E6-4479-9A8C-8AAEBBCB70B1}" type="datetime1">
              <a:rPr lang="fr-CA" smtClean="0"/>
              <a:pPr/>
              <a:t>2014-04-24</a:t>
            </a:fld>
            <a:endParaRPr lang="fr-CA"/>
          </a:p>
        </p:txBody>
      </p:sp>
      <p:sp>
        <p:nvSpPr>
          <p:cNvPr id="5" name="Footer Placeholder 4"/>
          <p:cNvSpPr>
            <a:spLocks noGrp="1"/>
          </p:cNvSpPr>
          <p:nvPr>
            <p:ph type="ftr" sz="quarter" idx="11"/>
          </p:nvPr>
        </p:nvSpPr>
        <p:spPr/>
        <p:txBody>
          <a:bodyPr/>
          <a:lstStyle/>
          <a:p>
            <a:r>
              <a:rPr lang="fr-CA" smtClean="0"/>
              <a:t>Dr. Gaston NK Mabaya, P.Eng.</a:t>
            </a:r>
            <a:endParaRPr lang="fr-CA"/>
          </a:p>
        </p:txBody>
      </p:sp>
      <p:sp>
        <p:nvSpPr>
          <p:cNvPr id="6" name="Slide Number Placeholder 5"/>
          <p:cNvSpPr>
            <a:spLocks noGrp="1"/>
          </p:cNvSpPr>
          <p:nvPr>
            <p:ph type="sldNum" sz="quarter" idx="12"/>
          </p:nvPr>
        </p:nvSpPr>
        <p:spPr/>
        <p:txBody>
          <a:bodyPr/>
          <a:lstStyle/>
          <a:p>
            <a:fld id="{ACA9377C-8F9E-4BB7-8A5C-DFFD8C3E7B01}" type="slidenum">
              <a:rPr lang="fr-CA" smtClean="0"/>
              <a:pPr/>
              <a:t>‹#›</a:t>
            </a:fld>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1F587C-5936-456C-954C-357976D0F439}" type="datetime1">
              <a:rPr lang="fr-CA" smtClean="0"/>
              <a:pPr/>
              <a:t>2014-04-24</a:t>
            </a:fld>
            <a:endParaRPr lang="fr-CA"/>
          </a:p>
        </p:txBody>
      </p:sp>
      <p:sp>
        <p:nvSpPr>
          <p:cNvPr id="5" name="Footer Placeholder 4"/>
          <p:cNvSpPr>
            <a:spLocks noGrp="1"/>
          </p:cNvSpPr>
          <p:nvPr>
            <p:ph type="ftr" sz="quarter" idx="11"/>
          </p:nvPr>
        </p:nvSpPr>
        <p:spPr/>
        <p:txBody>
          <a:bodyPr/>
          <a:lstStyle/>
          <a:p>
            <a:r>
              <a:rPr lang="fr-CA" smtClean="0"/>
              <a:t>Dr. Gaston NK Mabaya, P.Eng.</a:t>
            </a:r>
            <a:endParaRPr lang="fr-CA"/>
          </a:p>
        </p:txBody>
      </p:sp>
      <p:sp>
        <p:nvSpPr>
          <p:cNvPr id="6" name="Slide Number Placeholder 5"/>
          <p:cNvSpPr>
            <a:spLocks noGrp="1"/>
          </p:cNvSpPr>
          <p:nvPr>
            <p:ph type="sldNum" sz="quarter" idx="12"/>
          </p:nvPr>
        </p:nvSpPr>
        <p:spPr/>
        <p:txBody>
          <a:bodyPr/>
          <a:lstStyle/>
          <a:p>
            <a:fld id="{ACA9377C-8F9E-4BB7-8A5C-DFFD8C3E7B01}" type="slidenum">
              <a:rPr lang="fr-CA" smtClean="0"/>
              <a:pPr/>
              <a:t>‹#›</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119270-6325-4ED0-B126-45D27297506D}" type="datetime1">
              <a:rPr lang="fr-CA" smtClean="0"/>
              <a:pPr/>
              <a:t>2014-04-24</a:t>
            </a:fld>
            <a:endParaRPr lang="fr-CA"/>
          </a:p>
        </p:txBody>
      </p:sp>
      <p:sp>
        <p:nvSpPr>
          <p:cNvPr id="5" name="Footer Placeholder 4"/>
          <p:cNvSpPr>
            <a:spLocks noGrp="1"/>
          </p:cNvSpPr>
          <p:nvPr>
            <p:ph type="ftr" sz="quarter" idx="11"/>
          </p:nvPr>
        </p:nvSpPr>
        <p:spPr/>
        <p:txBody>
          <a:bodyPr/>
          <a:lstStyle/>
          <a:p>
            <a:r>
              <a:rPr lang="fr-CA" smtClean="0"/>
              <a:t>Dr. Gaston NK Mabaya, P.Eng.</a:t>
            </a:r>
            <a:endParaRPr lang="fr-CA"/>
          </a:p>
        </p:txBody>
      </p:sp>
      <p:sp>
        <p:nvSpPr>
          <p:cNvPr id="6" name="Slide Number Placeholder 5"/>
          <p:cNvSpPr>
            <a:spLocks noGrp="1"/>
          </p:cNvSpPr>
          <p:nvPr>
            <p:ph type="sldNum" sz="quarter" idx="12"/>
          </p:nvPr>
        </p:nvSpPr>
        <p:spPr/>
        <p:txBody>
          <a:bodyPr/>
          <a:lstStyle/>
          <a:p>
            <a:fld id="{ACA9377C-8F9E-4BB7-8A5C-DFFD8C3E7B01}" type="slidenum">
              <a:rPr lang="fr-CA" smtClean="0"/>
              <a:pPr/>
              <a:t>‹#›</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90D2705-E629-439C-99E5-CC9EBC223FDE}" type="datetime1">
              <a:rPr lang="fr-CA" smtClean="0"/>
              <a:pPr/>
              <a:t>2014-04-24</a:t>
            </a:fld>
            <a:endParaRPr lang="fr-CA"/>
          </a:p>
        </p:txBody>
      </p:sp>
      <p:sp>
        <p:nvSpPr>
          <p:cNvPr id="5" name="Footer Placeholder 4"/>
          <p:cNvSpPr>
            <a:spLocks noGrp="1"/>
          </p:cNvSpPr>
          <p:nvPr>
            <p:ph type="ftr" sz="quarter" idx="11"/>
          </p:nvPr>
        </p:nvSpPr>
        <p:spPr/>
        <p:txBody>
          <a:bodyPr/>
          <a:lstStyle/>
          <a:p>
            <a:r>
              <a:rPr lang="fr-CA" smtClean="0"/>
              <a:t>Dr. Gaston NK Mabaya, P.Eng.</a:t>
            </a:r>
            <a:endParaRPr lang="fr-CA"/>
          </a:p>
        </p:txBody>
      </p:sp>
      <p:sp>
        <p:nvSpPr>
          <p:cNvPr id="6" name="Slide Number Placeholder 5"/>
          <p:cNvSpPr>
            <a:spLocks noGrp="1"/>
          </p:cNvSpPr>
          <p:nvPr>
            <p:ph type="sldNum" sz="quarter" idx="12"/>
          </p:nvPr>
        </p:nvSpPr>
        <p:spPr/>
        <p:txBody>
          <a:bodyPr/>
          <a:lstStyle/>
          <a:p>
            <a:fld id="{ACA9377C-8F9E-4BB7-8A5C-DFFD8C3E7B01}" type="slidenum">
              <a:rPr lang="fr-CA" smtClean="0"/>
              <a:pPr/>
              <a:t>‹#›</a:t>
            </a:fld>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FF73D6E5-04BF-4029-BC8D-0A6546F6CAB2}" type="datetime1">
              <a:rPr lang="fr-CA" smtClean="0"/>
              <a:pPr/>
              <a:t>2014-04-24</a:t>
            </a:fld>
            <a:endParaRPr lang="fr-CA"/>
          </a:p>
        </p:txBody>
      </p:sp>
      <p:sp>
        <p:nvSpPr>
          <p:cNvPr id="5" name="Footer Placeholder 4"/>
          <p:cNvSpPr>
            <a:spLocks noGrp="1"/>
          </p:cNvSpPr>
          <p:nvPr>
            <p:ph type="ftr" sz="quarter" idx="11"/>
          </p:nvPr>
        </p:nvSpPr>
        <p:spPr/>
        <p:txBody>
          <a:bodyPr/>
          <a:lstStyle/>
          <a:p>
            <a:r>
              <a:rPr lang="fr-CA" smtClean="0"/>
              <a:t>Dr. Gaston NK Mabaya, P.Eng.</a:t>
            </a:r>
            <a:endParaRPr lang="fr-CA"/>
          </a:p>
        </p:txBody>
      </p:sp>
      <p:sp>
        <p:nvSpPr>
          <p:cNvPr id="6" name="Slide Number Placeholder 5"/>
          <p:cNvSpPr>
            <a:spLocks noGrp="1"/>
          </p:cNvSpPr>
          <p:nvPr>
            <p:ph type="sldNum" sz="quarter" idx="12"/>
          </p:nvPr>
        </p:nvSpPr>
        <p:spPr/>
        <p:txBody>
          <a:bodyPr/>
          <a:lstStyle/>
          <a:p>
            <a:fld id="{ACA9377C-8F9E-4BB7-8A5C-DFFD8C3E7B01}" type="slidenum">
              <a:rPr lang="fr-CA" smtClean="0"/>
              <a:pPr/>
              <a:t>‹#›</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C104AC2-AD3E-4516-A883-353973845847}" type="datetime1">
              <a:rPr lang="fr-CA" smtClean="0"/>
              <a:pPr/>
              <a:t>2014-04-24</a:t>
            </a:fld>
            <a:endParaRPr lang="fr-CA"/>
          </a:p>
        </p:txBody>
      </p:sp>
      <p:sp>
        <p:nvSpPr>
          <p:cNvPr id="6" name="Footer Placeholder 5"/>
          <p:cNvSpPr>
            <a:spLocks noGrp="1"/>
          </p:cNvSpPr>
          <p:nvPr>
            <p:ph type="ftr" sz="quarter" idx="11"/>
          </p:nvPr>
        </p:nvSpPr>
        <p:spPr/>
        <p:txBody>
          <a:bodyPr/>
          <a:lstStyle/>
          <a:p>
            <a:r>
              <a:rPr lang="fr-CA" smtClean="0"/>
              <a:t>Dr. Gaston NK Mabaya, P.Eng.</a:t>
            </a:r>
            <a:endParaRPr lang="fr-CA"/>
          </a:p>
        </p:txBody>
      </p:sp>
      <p:sp>
        <p:nvSpPr>
          <p:cNvPr id="7" name="Slide Number Placeholder 6"/>
          <p:cNvSpPr>
            <a:spLocks noGrp="1"/>
          </p:cNvSpPr>
          <p:nvPr>
            <p:ph type="sldNum" sz="quarter" idx="12"/>
          </p:nvPr>
        </p:nvSpPr>
        <p:spPr/>
        <p:txBody>
          <a:bodyPr/>
          <a:lstStyle/>
          <a:p>
            <a:fld id="{ACA9377C-8F9E-4BB7-8A5C-DFFD8C3E7B01}" type="slidenum">
              <a:rPr lang="fr-CA" smtClean="0"/>
              <a:pPr/>
              <a:t>‹#›</a:t>
            </a:fld>
            <a:endParaRPr lang="fr-CA"/>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93AA7F6-6D49-40AB-BF4F-114C74FED551}" type="datetime1">
              <a:rPr lang="fr-CA" smtClean="0"/>
              <a:pPr/>
              <a:t>2014-04-24</a:t>
            </a:fld>
            <a:endParaRPr lang="fr-CA"/>
          </a:p>
        </p:txBody>
      </p:sp>
      <p:sp>
        <p:nvSpPr>
          <p:cNvPr id="8" name="Footer Placeholder 7"/>
          <p:cNvSpPr>
            <a:spLocks noGrp="1"/>
          </p:cNvSpPr>
          <p:nvPr>
            <p:ph type="ftr" sz="quarter" idx="11"/>
          </p:nvPr>
        </p:nvSpPr>
        <p:spPr/>
        <p:txBody>
          <a:bodyPr/>
          <a:lstStyle/>
          <a:p>
            <a:r>
              <a:rPr lang="fr-CA" smtClean="0"/>
              <a:t>Dr. Gaston NK Mabaya, P.Eng.</a:t>
            </a:r>
            <a:endParaRPr lang="fr-CA"/>
          </a:p>
        </p:txBody>
      </p:sp>
      <p:sp>
        <p:nvSpPr>
          <p:cNvPr id="9" name="Slide Number Placeholder 8"/>
          <p:cNvSpPr>
            <a:spLocks noGrp="1"/>
          </p:cNvSpPr>
          <p:nvPr>
            <p:ph type="sldNum" sz="quarter" idx="12"/>
          </p:nvPr>
        </p:nvSpPr>
        <p:spPr/>
        <p:txBody>
          <a:bodyPr/>
          <a:lstStyle/>
          <a:p>
            <a:fld id="{ACA9377C-8F9E-4BB7-8A5C-DFFD8C3E7B01}" type="slidenum">
              <a:rPr lang="fr-CA" smtClean="0"/>
              <a:pPr/>
              <a:t>‹#›</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4F876E-D954-4A95-AE84-56445CC47DD8}" type="datetime1">
              <a:rPr lang="fr-CA" smtClean="0"/>
              <a:pPr/>
              <a:t>2014-04-24</a:t>
            </a:fld>
            <a:endParaRPr lang="fr-CA"/>
          </a:p>
        </p:txBody>
      </p:sp>
      <p:sp>
        <p:nvSpPr>
          <p:cNvPr id="4" name="Footer Placeholder 3"/>
          <p:cNvSpPr>
            <a:spLocks noGrp="1"/>
          </p:cNvSpPr>
          <p:nvPr>
            <p:ph type="ftr" sz="quarter" idx="11"/>
          </p:nvPr>
        </p:nvSpPr>
        <p:spPr/>
        <p:txBody>
          <a:bodyPr/>
          <a:lstStyle/>
          <a:p>
            <a:r>
              <a:rPr lang="fr-CA" smtClean="0"/>
              <a:t>Dr. Gaston NK Mabaya, P.Eng.</a:t>
            </a:r>
            <a:endParaRPr lang="fr-CA"/>
          </a:p>
        </p:txBody>
      </p:sp>
      <p:sp>
        <p:nvSpPr>
          <p:cNvPr id="5" name="Slide Number Placeholder 4"/>
          <p:cNvSpPr>
            <a:spLocks noGrp="1"/>
          </p:cNvSpPr>
          <p:nvPr>
            <p:ph type="sldNum" sz="quarter" idx="12"/>
          </p:nvPr>
        </p:nvSpPr>
        <p:spPr/>
        <p:txBody>
          <a:bodyPr/>
          <a:lstStyle/>
          <a:p>
            <a:fld id="{ACA9377C-8F9E-4BB7-8A5C-DFFD8C3E7B01}" type="slidenum">
              <a:rPr lang="fr-CA" smtClean="0"/>
              <a:pPr/>
              <a:t>‹#›</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405DD6-48CD-46F8-8495-96C8F7C4BFE0}" type="datetime1">
              <a:rPr lang="fr-CA" smtClean="0"/>
              <a:pPr/>
              <a:t>2014-04-24</a:t>
            </a:fld>
            <a:endParaRPr lang="fr-CA"/>
          </a:p>
        </p:txBody>
      </p:sp>
      <p:sp>
        <p:nvSpPr>
          <p:cNvPr id="3" name="Footer Placeholder 2"/>
          <p:cNvSpPr>
            <a:spLocks noGrp="1"/>
          </p:cNvSpPr>
          <p:nvPr>
            <p:ph type="ftr" sz="quarter" idx="11"/>
          </p:nvPr>
        </p:nvSpPr>
        <p:spPr/>
        <p:txBody>
          <a:bodyPr/>
          <a:lstStyle/>
          <a:p>
            <a:r>
              <a:rPr lang="fr-CA" smtClean="0"/>
              <a:t>Dr. Gaston NK Mabaya, P.Eng.</a:t>
            </a:r>
            <a:endParaRPr lang="fr-CA"/>
          </a:p>
        </p:txBody>
      </p:sp>
      <p:sp>
        <p:nvSpPr>
          <p:cNvPr id="4" name="Slide Number Placeholder 3"/>
          <p:cNvSpPr>
            <a:spLocks noGrp="1"/>
          </p:cNvSpPr>
          <p:nvPr>
            <p:ph type="sldNum" sz="quarter" idx="12"/>
          </p:nvPr>
        </p:nvSpPr>
        <p:spPr/>
        <p:txBody>
          <a:bodyPr/>
          <a:lstStyle/>
          <a:p>
            <a:fld id="{ACA9377C-8F9E-4BB7-8A5C-DFFD8C3E7B01}" type="slidenum">
              <a:rPr lang="fr-CA" smtClean="0"/>
              <a:pPr/>
              <a:t>‹#›</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5C4938C0-7381-485F-87AE-B91BE7A80F53}" type="datetime1">
              <a:rPr lang="fr-CA" smtClean="0"/>
              <a:pPr/>
              <a:t>2014-04-24</a:t>
            </a:fld>
            <a:endParaRPr lang="fr-CA"/>
          </a:p>
        </p:txBody>
      </p:sp>
      <p:sp>
        <p:nvSpPr>
          <p:cNvPr id="6" name="Footer Placeholder 5"/>
          <p:cNvSpPr>
            <a:spLocks noGrp="1"/>
          </p:cNvSpPr>
          <p:nvPr>
            <p:ph type="ftr" sz="quarter" idx="11"/>
          </p:nvPr>
        </p:nvSpPr>
        <p:spPr/>
        <p:txBody>
          <a:bodyPr/>
          <a:lstStyle>
            <a:lvl1pPr>
              <a:defRPr>
                <a:solidFill>
                  <a:schemeClr val="tx2"/>
                </a:solidFill>
              </a:defRPr>
            </a:lvl1pPr>
          </a:lstStyle>
          <a:p>
            <a:r>
              <a:rPr lang="fr-CA" smtClean="0"/>
              <a:t>Dr. Gaston NK Mabaya, P.Eng.</a:t>
            </a:r>
            <a:endParaRPr lang="fr-CA"/>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ACA9377C-8F9E-4BB7-8A5C-DFFD8C3E7B01}" type="slidenum">
              <a:rPr lang="fr-CA" smtClean="0"/>
              <a:pPr/>
              <a:t>‹#›</a:t>
            </a:fld>
            <a:endParaRPr lang="fr-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07A0A4-E638-4D39-A56D-CA8D05642DC5}" type="datetime1">
              <a:rPr lang="fr-CA" smtClean="0"/>
              <a:pPr/>
              <a:t>2014-04-24</a:t>
            </a:fld>
            <a:endParaRPr lang="fr-CA"/>
          </a:p>
        </p:txBody>
      </p:sp>
      <p:sp>
        <p:nvSpPr>
          <p:cNvPr id="6" name="Footer Placeholder 5"/>
          <p:cNvSpPr>
            <a:spLocks noGrp="1"/>
          </p:cNvSpPr>
          <p:nvPr>
            <p:ph type="ftr" sz="quarter" idx="11"/>
          </p:nvPr>
        </p:nvSpPr>
        <p:spPr/>
        <p:txBody>
          <a:bodyPr/>
          <a:lstStyle/>
          <a:p>
            <a:r>
              <a:rPr lang="fr-CA" smtClean="0"/>
              <a:t>Dr. Gaston NK Mabaya, P.Eng.</a:t>
            </a:r>
            <a:endParaRPr lang="fr-CA"/>
          </a:p>
        </p:txBody>
      </p:sp>
      <p:sp>
        <p:nvSpPr>
          <p:cNvPr id="7" name="Slide Number Placeholder 6"/>
          <p:cNvSpPr>
            <a:spLocks noGrp="1"/>
          </p:cNvSpPr>
          <p:nvPr>
            <p:ph type="sldNum" sz="quarter" idx="12"/>
          </p:nvPr>
        </p:nvSpPr>
        <p:spPr/>
        <p:txBody>
          <a:bodyPr/>
          <a:lstStyle/>
          <a:p>
            <a:fld id="{ACA9377C-8F9E-4BB7-8A5C-DFFD8C3E7B01}" type="slidenum">
              <a:rPr lang="fr-CA" smtClean="0"/>
              <a:pPr/>
              <a:t>‹#›</a:t>
            </a:fld>
            <a:endParaRPr lang="fr-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71DC37F1-5D0C-46FA-A29A-57EA0AA0D6DD}" type="datetime1">
              <a:rPr lang="fr-CA" smtClean="0"/>
              <a:pPr/>
              <a:t>2014-04-24</a:t>
            </a:fld>
            <a:endParaRPr lang="fr-CA"/>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r>
              <a:rPr lang="fr-CA" smtClean="0"/>
              <a:t>Dr. Gaston NK Mabaya, P.Eng.</a:t>
            </a:r>
            <a:endParaRPr lang="fr-CA"/>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ACA9377C-8F9E-4BB7-8A5C-DFFD8C3E7B01}" type="slidenum">
              <a:rPr lang="fr-CA" smtClean="0"/>
              <a:pPr/>
              <a:t>‹#›</a:t>
            </a:fld>
            <a:endParaRPr lang="fr-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457847" y="1389797"/>
            <a:ext cx="5648623" cy="1204306"/>
          </a:xfrm>
        </p:spPr>
        <p:txBody>
          <a:bodyPr/>
          <a:lstStyle/>
          <a:p>
            <a:r>
              <a:rPr lang="fr-CA" dirty="0" smtClean="0"/>
              <a:t>CONFÉRENCE FRANCOPHONE</a:t>
            </a:r>
            <a:br>
              <a:rPr lang="fr-CA" dirty="0" smtClean="0"/>
            </a:br>
            <a:r>
              <a:rPr lang="fr-CA" dirty="0" smtClean="0"/>
              <a:t>TORONTO – 24 avril 2014</a:t>
            </a:r>
            <a:endParaRPr lang="fr-CA" dirty="0"/>
          </a:p>
        </p:txBody>
      </p:sp>
      <p:sp>
        <p:nvSpPr>
          <p:cNvPr id="3" name="Subtitle 2"/>
          <p:cNvSpPr>
            <a:spLocks noGrp="1"/>
          </p:cNvSpPr>
          <p:nvPr>
            <p:ph type="subTitle" idx="1"/>
          </p:nvPr>
        </p:nvSpPr>
        <p:spPr>
          <a:xfrm rot="19140000">
            <a:off x="1068058" y="2043820"/>
            <a:ext cx="6511131" cy="819796"/>
          </a:xfrm>
        </p:spPr>
        <p:txBody>
          <a:bodyPr>
            <a:noAutofit/>
          </a:bodyPr>
          <a:lstStyle/>
          <a:p>
            <a:pPr algn="ctr"/>
            <a:r>
              <a:rPr lang="fr-CA" sz="1800" b="1" dirty="0" smtClean="0"/>
              <a:t>INTÉGRATION </a:t>
            </a:r>
            <a:r>
              <a:rPr lang="fr-CA" sz="1800" b="1" dirty="0"/>
              <a:t>SOCIO-ÉCONOMIQUE ET CULTURELLE DES IMMIGRANTS FRANCOPHONES </a:t>
            </a:r>
            <a:endParaRPr lang="fr-CA" sz="1800" dirty="0"/>
          </a:p>
        </p:txBody>
      </p:sp>
      <p:sp>
        <p:nvSpPr>
          <p:cNvPr id="7" name="Date Placeholder 6"/>
          <p:cNvSpPr>
            <a:spLocks noGrp="1"/>
          </p:cNvSpPr>
          <p:nvPr>
            <p:ph type="dt" sz="half" idx="10"/>
          </p:nvPr>
        </p:nvSpPr>
        <p:spPr/>
        <p:txBody>
          <a:bodyPr/>
          <a:lstStyle/>
          <a:p>
            <a:fld id="{E53586A7-978E-4486-A433-A4F8C3459EB4}" type="datetime1">
              <a:rPr lang="fr-CA" smtClean="0"/>
              <a:pPr/>
              <a:t>2014-04-24</a:t>
            </a:fld>
            <a:endParaRPr lang="fr-CA"/>
          </a:p>
        </p:txBody>
      </p:sp>
      <p:sp>
        <p:nvSpPr>
          <p:cNvPr id="8" name="Footer Placeholder 7"/>
          <p:cNvSpPr>
            <a:spLocks noGrp="1"/>
          </p:cNvSpPr>
          <p:nvPr>
            <p:ph type="ftr" sz="quarter" idx="11"/>
          </p:nvPr>
        </p:nvSpPr>
        <p:spPr/>
        <p:txBody>
          <a:bodyPr/>
          <a:lstStyle/>
          <a:p>
            <a:r>
              <a:rPr lang="fr-CA" smtClean="0"/>
              <a:t>Dr. Gaston NK Mabaya, P.Eng.</a:t>
            </a:r>
            <a:endParaRPr lang="fr-CA"/>
          </a:p>
        </p:txBody>
      </p:sp>
      <p:sp>
        <p:nvSpPr>
          <p:cNvPr id="9" name="Slide Number Placeholder 8"/>
          <p:cNvSpPr>
            <a:spLocks noGrp="1"/>
          </p:cNvSpPr>
          <p:nvPr>
            <p:ph type="sldNum" sz="quarter" idx="12"/>
          </p:nvPr>
        </p:nvSpPr>
        <p:spPr/>
        <p:txBody>
          <a:bodyPr/>
          <a:lstStyle/>
          <a:p>
            <a:fld id="{ACA9377C-8F9E-4BB7-8A5C-DFFD8C3E7B01}" type="slidenum">
              <a:rPr lang="fr-CA" smtClean="0"/>
              <a:pPr/>
              <a:t>1</a:t>
            </a:fld>
            <a:endParaRPr lang="fr-CA"/>
          </a:p>
        </p:txBody>
      </p:sp>
    </p:spTree>
    <p:extLst>
      <p:ext uri="{BB962C8B-B14F-4D97-AF65-F5344CB8AC3E}">
        <p14:creationId xmlns:p14="http://schemas.microsoft.com/office/powerpoint/2010/main" xmlns="" val="13783372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a:r>
              <a:rPr lang="fr-CA" sz="4400" dirty="0"/>
              <a:t>MERCI!</a:t>
            </a:r>
          </a:p>
          <a:p>
            <a:pPr algn="ctr"/>
            <a:r>
              <a:rPr lang="fr-CA" sz="4400" dirty="0"/>
              <a:t> </a:t>
            </a:r>
          </a:p>
          <a:p>
            <a:pPr algn="ctr"/>
            <a:r>
              <a:rPr lang="fr-CA" sz="4400" dirty="0"/>
              <a:t>QUESTIONS?</a:t>
            </a:r>
          </a:p>
          <a:p>
            <a:r>
              <a:rPr lang="fr-CA" dirty="0"/>
              <a:t> </a:t>
            </a:r>
          </a:p>
          <a:p>
            <a:r>
              <a:rPr lang="fr-CA" dirty="0"/>
              <a:t> </a:t>
            </a:r>
          </a:p>
          <a:p>
            <a:endParaRPr lang="fr-CA" dirty="0"/>
          </a:p>
        </p:txBody>
      </p:sp>
      <p:sp>
        <p:nvSpPr>
          <p:cNvPr id="4" name="Date Placeholder 3"/>
          <p:cNvSpPr>
            <a:spLocks noGrp="1"/>
          </p:cNvSpPr>
          <p:nvPr>
            <p:ph type="dt" sz="half" idx="10"/>
          </p:nvPr>
        </p:nvSpPr>
        <p:spPr/>
        <p:txBody>
          <a:bodyPr/>
          <a:lstStyle/>
          <a:p>
            <a:fld id="{10A99052-E3C1-4F46-B76F-697951A4D952}" type="datetime1">
              <a:rPr lang="fr-CA" smtClean="0"/>
              <a:pPr/>
              <a:t>2014-04-24</a:t>
            </a:fld>
            <a:endParaRPr lang="fr-CA"/>
          </a:p>
        </p:txBody>
      </p:sp>
      <p:sp>
        <p:nvSpPr>
          <p:cNvPr id="5" name="Slide Number Placeholder 4"/>
          <p:cNvSpPr>
            <a:spLocks noGrp="1"/>
          </p:cNvSpPr>
          <p:nvPr>
            <p:ph type="sldNum" sz="quarter" idx="12"/>
          </p:nvPr>
        </p:nvSpPr>
        <p:spPr/>
        <p:txBody>
          <a:bodyPr/>
          <a:lstStyle/>
          <a:p>
            <a:fld id="{ACA9377C-8F9E-4BB7-8A5C-DFFD8C3E7B01}" type="slidenum">
              <a:rPr lang="fr-CA" smtClean="0"/>
              <a:pPr/>
              <a:t>10</a:t>
            </a:fld>
            <a:endParaRPr lang="fr-CA"/>
          </a:p>
        </p:txBody>
      </p:sp>
      <p:sp>
        <p:nvSpPr>
          <p:cNvPr id="6" name="Footer Placeholder 5"/>
          <p:cNvSpPr>
            <a:spLocks noGrp="1"/>
          </p:cNvSpPr>
          <p:nvPr>
            <p:ph type="ftr" sz="quarter" idx="11"/>
          </p:nvPr>
        </p:nvSpPr>
        <p:spPr/>
        <p:txBody>
          <a:bodyPr/>
          <a:lstStyle/>
          <a:p>
            <a:r>
              <a:rPr lang="fr-CA" smtClean="0"/>
              <a:t>Dr. Gaston NK Mabaya, P.Eng.</a:t>
            </a:r>
            <a:endParaRPr lang="fr-CA"/>
          </a:p>
        </p:txBody>
      </p:sp>
    </p:spTree>
    <p:extLst>
      <p:ext uri="{BB962C8B-B14F-4D97-AF65-F5344CB8AC3E}">
        <p14:creationId xmlns:p14="http://schemas.microsoft.com/office/powerpoint/2010/main" xmlns="" val="31426211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116632"/>
            <a:ext cx="7520940" cy="797768"/>
          </a:xfrm>
        </p:spPr>
        <p:txBody>
          <a:bodyPr/>
          <a:lstStyle/>
          <a:p>
            <a:pPr algn="ctr"/>
            <a:r>
              <a:rPr lang="fr-CA" b="1" dirty="0" smtClean="0"/>
              <a:t/>
            </a:r>
            <a:br>
              <a:rPr lang="fr-CA" b="1" dirty="0" smtClean="0"/>
            </a:br>
            <a:r>
              <a:rPr lang="fr-CA" b="1" dirty="0" smtClean="0"/>
              <a:t>Introduction</a:t>
            </a:r>
            <a:r>
              <a:rPr lang="fr-CA" dirty="0"/>
              <a:t/>
            </a:r>
            <a:br>
              <a:rPr lang="fr-CA" dirty="0"/>
            </a:br>
            <a:endParaRPr lang="fr-CA" dirty="0"/>
          </a:p>
        </p:txBody>
      </p:sp>
      <p:sp>
        <p:nvSpPr>
          <p:cNvPr id="3" name="Content Placeholder 2"/>
          <p:cNvSpPr>
            <a:spLocks noGrp="1"/>
          </p:cNvSpPr>
          <p:nvPr>
            <p:ph idx="1"/>
          </p:nvPr>
        </p:nvSpPr>
        <p:spPr/>
        <p:txBody>
          <a:bodyPr>
            <a:normAutofit/>
          </a:bodyPr>
          <a:lstStyle/>
          <a:p>
            <a:pPr algn="just"/>
            <a:r>
              <a:rPr lang="fr-CA" sz="2000" dirty="0"/>
              <a:t>Il est toujours bon de s’arrêter un moment donné et réfléchir sur son parcours personnel pour voir quelle expérience que l’on peut, de façon positive, partager avec les autres.</a:t>
            </a:r>
          </a:p>
          <a:p>
            <a:pPr algn="just"/>
            <a:r>
              <a:rPr lang="fr-CA" sz="2000" dirty="0"/>
              <a:t>Vivre dans un milieu francophone et majoritairement anglophone présente beaucoup de défis et ceci demande une approche proactive pour se tirer d’affaires. La grande question que l’on se pose souvent : Que faire pour réussir son intégration dans une situation comme celle-là.? Les expériences varient. Il y en a de bonnes et de malheureuses. Nous allons les analyser toutes et en dégager une piste gagnante car il n’y a pas de solutions magiques</a:t>
            </a:r>
          </a:p>
        </p:txBody>
      </p:sp>
      <p:sp>
        <p:nvSpPr>
          <p:cNvPr id="4" name="Date Placeholder 3"/>
          <p:cNvSpPr>
            <a:spLocks noGrp="1"/>
          </p:cNvSpPr>
          <p:nvPr>
            <p:ph type="dt" sz="half" idx="10"/>
          </p:nvPr>
        </p:nvSpPr>
        <p:spPr/>
        <p:txBody>
          <a:bodyPr/>
          <a:lstStyle/>
          <a:p>
            <a:fld id="{B4B3CBA0-102B-475F-B864-D4448467110F}" type="datetime1">
              <a:rPr lang="fr-CA" smtClean="0"/>
              <a:pPr/>
              <a:t>2014-04-24</a:t>
            </a:fld>
            <a:endParaRPr lang="fr-CA"/>
          </a:p>
        </p:txBody>
      </p:sp>
      <p:sp>
        <p:nvSpPr>
          <p:cNvPr id="5" name="Slide Number Placeholder 4"/>
          <p:cNvSpPr>
            <a:spLocks noGrp="1"/>
          </p:cNvSpPr>
          <p:nvPr>
            <p:ph type="sldNum" sz="quarter" idx="12"/>
          </p:nvPr>
        </p:nvSpPr>
        <p:spPr/>
        <p:txBody>
          <a:bodyPr/>
          <a:lstStyle/>
          <a:p>
            <a:fld id="{ACA9377C-8F9E-4BB7-8A5C-DFFD8C3E7B01}" type="slidenum">
              <a:rPr lang="fr-CA" smtClean="0"/>
              <a:pPr/>
              <a:t>2</a:t>
            </a:fld>
            <a:endParaRPr lang="fr-CA"/>
          </a:p>
        </p:txBody>
      </p:sp>
      <p:sp>
        <p:nvSpPr>
          <p:cNvPr id="6" name="Footer Placeholder 5"/>
          <p:cNvSpPr>
            <a:spLocks noGrp="1"/>
          </p:cNvSpPr>
          <p:nvPr>
            <p:ph type="ftr" sz="quarter" idx="11"/>
          </p:nvPr>
        </p:nvSpPr>
        <p:spPr/>
        <p:txBody>
          <a:bodyPr/>
          <a:lstStyle/>
          <a:p>
            <a:r>
              <a:rPr lang="fr-CA" smtClean="0"/>
              <a:t>Dr. Gaston NK Mabaya, P.Eng.</a:t>
            </a:r>
            <a:endParaRPr lang="fr-CA"/>
          </a:p>
        </p:txBody>
      </p:sp>
    </p:spTree>
    <p:extLst>
      <p:ext uri="{BB962C8B-B14F-4D97-AF65-F5344CB8AC3E}">
        <p14:creationId xmlns:p14="http://schemas.microsoft.com/office/powerpoint/2010/main" xmlns="" val="26891276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CA" dirty="0" smtClean="0"/>
              <a:t>définitions</a:t>
            </a:r>
            <a:endParaRPr lang="fr-CA" dirty="0"/>
          </a:p>
        </p:txBody>
      </p:sp>
      <p:sp>
        <p:nvSpPr>
          <p:cNvPr id="3" name="Content Placeholder 2"/>
          <p:cNvSpPr>
            <a:spLocks noGrp="1"/>
          </p:cNvSpPr>
          <p:nvPr>
            <p:ph idx="1"/>
          </p:nvPr>
        </p:nvSpPr>
        <p:spPr>
          <a:xfrm>
            <a:off x="822960" y="908720"/>
            <a:ext cx="7520940" cy="4104456"/>
          </a:xfrm>
        </p:spPr>
        <p:txBody>
          <a:bodyPr>
            <a:noAutofit/>
          </a:bodyPr>
          <a:lstStyle/>
          <a:p>
            <a:pPr lvl="0"/>
            <a:r>
              <a:rPr lang="fr-CA" sz="1800" dirty="0"/>
              <a:t>C’est qui l’immigrant ou immigrante francophone?</a:t>
            </a:r>
          </a:p>
          <a:p>
            <a:pPr lvl="0"/>
            <a:r>
              <a:rPr lang="fr-CA" sz="1800" dirty="0"/>
              <a:t>C’est quoi l’intégration économique?</a:t>
            </a:r>
          </a:p>
          <a:p>
            <a:pPr lvl="0"/>
            <a:r>
              <a:rPr lang="fr-CA" sz="1800" dirty="0"/>
              <a:t>C’est quoi de bonnes pratiques?</a:t>
            </a:r>
          </a:p>
          <a:p>
            <a:pPr lvl="0"/>
            <a:r>
              <a:rPr lang="fr-CA" sz="1800" dirty="0" smtClean="0"/>
              <a:t>1.On </a:t>
            </a:r>
            <a:r>
              <a:rPr lang="fr-CA" sz="1800" dirty="0"/>
              <a:t>appelle immigrant ou immigrante francophone toute personne immigrante ayant le français comme langue maternelle et/ou parlant français à la maison ou au travail</a:t>
            </a:r>
          </a:p>
          <a:p>
            <a:pPr lvl="0"/>
            <a:r>
              <a:rPr lang="fr-CA" sz="1800" dirty="0" smtClean="0"/>
              <a:t>2, L’Intégration </a:t>
            </a:r>
            <a:r>
              <a:rPr lang="fr-CA" sz="1800" dirty="0"/>
              <a:t>économique est liée à la stabilité financière pour quelqu’un qui est financièrement autonome (ne dépendant pas de l’assistance sociale du gouvernement ou ne vivant pas sous une dépendance quelconque)</a:t>
            </a:r>
          </a:p>
          <a:p>
            <a:pPr lvl="0"/>
            <a:r>
              <a:rPr lang="fr-CA" sz="1800" dirty="0" smtClean="0"/>
              <a:t>3.De </a:t>
            </a:r>
            <a:r>
              <a:rPr lang="fr-CA" sz="1800" dirty="0"/>
              <a:t>bonnes pratiques sont constituées de stratégies de réussite mises en place par les institutions tant gouvernementales, communautaires que privées;</a:t>
            </a:r>
          </a:p>
          <a:p>
            <a:endParaRPr lang="fr-CA" sz="1800" dirty="0"/>
          </a:p>
        </p:txBody>
      </p:sp>
      <p:sp>
        <p:nvSpPr>
          <p:cNvPr id="4" name="Date Placeholder 3"/>
          <p:cNvSpPr>
            <a:spLocks noGrp="1"/>
          </p:cNvSpPr>
          <p:nvPr>
            <p:ph type="dt" sz="half" idx="10"/>
          </p:nvPr>
        </p:nvSpPr>
        <p:spPr/>
        <p:txBody>
          <a:bodyPr/>
          <a:lstStyle/>
          <a:p>
            <a:fld id="{466608D0-528F-4121-BB93-F30F0A8CF400}" type="datetime1">
              <a:rPr lang="fr-CA" smtClean="0"/>
              <a:pPr/>
              <a:t>2014-04-24</a:t>
            </a:fld>
            <a:endParaRPr lang="fr-CA"/>
          </a:p>
        </p:txBody>
      </p:sp>
      <p:sp>
        <p:nvSpPr>
          <p:cNvPr id="5" name="Slide Number Placeholder 4"/>
          <p:cNvSpPr>
            <a:spLocks noGrp="1"/>
          </p:cNvSpPr>
          <p:nvPr>
            <p:ph type="sldNum" sz="quarter" idx="12"/>
          </p:nvPr>
        </p:nvSpPr>
        <p:spPr/>
        <p:txBody>
          <a:bodyPr/>
          <a:lstStyle/>
          <a:p>
            <a:fld id="{ACA9377C-8F9E-4BB7-8A5C-DFFD8C3E7B01}" type="slidenum">
              <a:rPr lang="fr-CA" smtClean="0"/>
              <a:pPr/>
              <a:t>3</a:t>
            </a:fld>
            <a:endParaRPr lang="fr-CA"/>
          </a:p>
        </p:txBody>
      </p:sp>
      <p:sp>
        <p:nvSpPr>
          <p:cNvPr id="6" name="Footer Placeholder 5"/>
          <p:cNvSpPr>
            <a:spLocks noGrp="1"/>
          </p:cNvSpPr>
          <p:nvPr>
            <p:ph type="ftr" sz="quarter" idx="11"/>
          </p:nvPr>
        </p:nvSpPr>
        <p:spPr/>
        <p:txBody>
          <a:bodyPr/>
          <a:lstStyle/>
          <a:p>
            <a:r>
              <a:rPr lang="fr-CA" smtClean="0"/>
              <a:t>Dr. Gaston NK Mabaya, P.Eng.</a:t>
            </a:r>
            <a:endParaRPr lang="fr-CA"/>
          </a:p>
        </p:txBody>
      </p:sp>
    </p:spTree>
    <p:extLst>
      <p:ext uri="{BB962C8B-B14F-4D97-AF65-F5344CB8AC3E}">
        <p14:creationId xmlns:p14="http://schemas.microsoft.com/office/powerpoint/2010/main" xmlns="" val="11698454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CA" b="1" dirty="0" smtClean="0"/>
              <a:t/>
            </a:r>
            <a:br>
              <a:rPr lang="fr-CA" b="1" dirty="0" smtClean="0"/>
            </a:br>
            <a:r>
              <a:rPr lang="fr-CA" b="1" dirty="0" smtClean="0"/>
              <a:t>Intégration </a:t>
            </a:r>
            <a:r>
              <a:rPr lang="fr-CA" b="1" dirty="0"/>
              <a:t>économique</a:t>
            </a:r>
            <a:r>
              <a:rPr lang="fr-CA" dirty="0"/>
              <a:t/>
            </a:r>
            <a:br>
              <a:rPr lang="fr-CA" dirty="0"/>
            </a:br>
            <a:endParaRPr lang="fr-CA" dirty="0"/>
          </a:p>
        </p:txBody>
      </p:sp>
      <p:sp>
        <p:nvSpPr>
          <p:cNvPr id="3" name="Content Placeholder 2"/>
          <p:cNvSpPr>
            <a:spLocks noGrp="1"/>
          </p:cNvSpPr>
          <p:nvPr>
            <p:ph idx="1"/>
          </p:nvPr>
        </p:nvSpPr>
        <p:spPr/>
        <p:txBody>
          <a:bodyPr>
            <a:normAutofit fontScale="92500"/>
          </a:bodyPr>
          <a:lstStyle/>
          <a:p>
            <a:r>
              <a:rPr lang="fr-CA" sz="3200" dirty="0"/>
              <a:t>Telle que nous l’avons définie, l’intégration économique passe inévitablement par l’obtention d’un emploi stable et rémunérateur; stable par la nature de son statut (un emploi permanent garanti) et rémunérateur par le fait qu’il permet à l’individu de lier les deux bouts du mois</a:t>
            </a:r>
          </a:p>
          <a:p>
            <a:endParaRPr lang="fr-CA" dirty="0"/>
          </a:p>
        </p:txBody>
      </p:sp>
      <p:sp>
        <p:nvSpPr>
          <p:cNvPr id="4" name="Date Placeholder 3"/>
          <p:cNvSpPr>
            <a:spLocks noGrp="1"/>
          </p:cNvSpPr>
          <p:nvPr>
            <p:ph type="dt" sz="half" idx="10"/>
          </p:nvPr>
        </p:nvSpPr>
        <p:spPr/>
        <p:txBody>
          <a:bodyPr/>
          <a:lstStyle/>
          <a:p>
            <a:fld id="{3026C6AA-EC5D-4B23-8501-AC675AE38079}" type="datetime1">
              <a:rPr lang="fr-CA" smtClean="0"/>
              <a:pPr/>
              <a:t>2014-04-24</a:t>
            </a:fld>
            <a:endParaRPr lang="fr-CA"/>
          </a:p>
        </p:txBody>
      </p:sp>
      <p:sp>
        <p:nvSpPr>
          <p:cNvPr id="5" name="Slide Number Placeholder 4"/>
          <p:cNvSpPr>
            <a:spLocks noGrp="1"/>
          </p:cNvSpPr>
          <p:nvPr>
            <p:ph type="sldNum" sz="quarter" idx="12"/>
          </p:nvPr>
        </p:nvSpPr>
        <p:spPr/>
        <p:txBody>
          <a:bodyPr/>
          <a:lstStyle/>
          <a:p>
            <a:fld id="{ACA9377C-8F9E-4BB7-8A5C-DFFD8C3E7B01}" type="slidenum">
              <a:rPr lang="fr-CA" smtClean="0"/>
              <a:pPr/>
              <a:t>4</a:t>
            </a:fld>
            <a:endParaRPr lang="fr-CA"/>
          </a:p>
        </p:txBody>
      </p:sp>
      <p:sp>
        <p:nvSpPr>
          <p:cNvPr id="6" name="Footer Placeholder 5"/>
          <p:cNvSpPr>
            <a:spLocks noGrp="1"/>
          </p:cNvSpPr>
          <p:nvPr>
            <p:ph type="ftr" sz="quarter" idx="11"/>
          </p:nvPr>
        </p:nvSpPr>
        <p:spPr/>
        <p:txBody>
          <a:bodyPr/>
          <a:lstStyle/>
          <a:p>
            <a:r>
              <a:rPr lang="fr-CA" smtClean="0"/>
              <a:t>Dr. Gaston NK Mabaya, P.Eng.</a:t>
            </a:r>
            <a:endParaRPr lang="fr-CA"/>
          </a:p>
        </p:txBody>
      </p:sp>
    </p:spTree>
    <p:extLst>
      <p:ext uri="{BB962C8B-B14F-4D97-AF65-F5344CB8AC3E}">
        <p14:creationId xmlns:p14="http://schemas.microsoft.com/office/powerpoint/2010/main" xmlns="" val="23945233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CA" b="1" dirty="0" smtClean="0"/>
              <a:t/>
            </a:r>
            <a:br>
              <a:rPr lang="fr-CA" b="1" dirty="0" smtClean="0"/>
            </a:br>
            <a:r>
              <a:rPr lang="fr-CA" b="1" dirty="0" smtClean="0"/>
              <a:t>Bonnes </a:t>
            </a:r>
            <a:r>
              <a:rPr lang="fr-CA" b="1" dirty="0"/>
              <a:t>pratiques</a:t>
            </a:r>
            <a:r>
              <a:rPr lang="fr-CA" dirty="0"/>
              <a:t/>
            </a:r>
            <a:br>
              <a:rPr lang="fr-CA" dirty="0"/>
            </a:br>
            <a:endParaRPr lang="fr-CA" dirty="0"/>
          </a:p>
        </p:txBody>
      </p:sp>
      <p:sp>
        <p:nvSpPr>
          <p:cNvPr id="3" name="Content Placeholder 2"/>
          <p:cNvSpPr>
            <a:spLocks noGrp="1"/>
          </p:cNvSpPr>
          <p:nvPr>
            <p:ph idx="1"/>
          </p:nvPr>
        </p:nvSpPr>
        <p:spPr/>
        <p:txBody>
          <a:bodyPr/>
          <a:lstStyle/>
          <a:p>
            <a:r>
              <a:rPr lang="fr-CA" dirty="0"/>
              <a:t>Avant de parler de bonnes pratiques, il est bon de signaler les obstacles éventuels rencontrés par les immigrants et immigrantes francophones :</a:t>
            </a:r>
          </a:p>
          <a:p>
            <a:pPr lvl="0"/>
            <a:r>
              <a:rPr lang="fr-CA" dirty="0"/>
              <a:t>Le choc culturel, qui est commun à tous, francophones, anglophones ou lusophones, est un facteur dont on parle peu mais qui, à lui seul, peut constituer un blocage à vie;</a:t>
            </a:r>
          </a:p>
          <a:p>
            <a:pPr lvl="0"/>
            <a:r>
              <a:rPr lang="fr-CA" dirty="0"/>
              <a:t>La langue, surtout l’anglais pour les francophones, communément appelée barrière linguistique, est un des facteurs de freinage à toute tentative d’évolution dans un milieu majoritairement anglophone où la majorité sinon la totalité d’emplois sont offerts en anglais</a:t>
            </a:r>
          </a:p>
          <a:p>
            <a:pPr lvl="0"/>
            <a:r>
              <a:rPr lang="fr-CA" dirty="0"/>
              <a:t>La non reconnaissance des acquis (équivalence des titres scolaires ou académiques, l’expérience acquise à l’étranger, etc.)</a:t>
            </a:r>
          </a:p>
          <a:p>
            <a:pPr lvl="0"/>
            <a:r>
              <a:rPr lang="fr-CA" dirty="0"/>
              <a:t>Le manque d’expérience  canadienne</a:t>
            </a:r>
          </a:p>
          <a:p>
            <a:endParaRPr lang="fr-CA" dirty="0"/>
          </a:p>
        </p:txBody>
      </p:sp>
      <p:sp>
        <p:nvSpPr>
          <p:cNvPr id="4" name="Date Placeholder 3"/>
          <p:cNvSpPr>
            <a:spLocks noGrp="1"/>
          </p:cNvSpPr>
          <p:nvPr>
            <p:ph type="dt" sz="half" idx="10"/>
          </p:nvPr>
        </p:nvSpPr>
        <p:spPr/>
        <p:txBody>
          <a:bodyPr/>
          <a:lstStyle/>
          <a:p>
            <a:fld id="{0AC2AC3A-6FA0-470B-B0A8-A454B02B3FB5}" type="datetime1">
              <a:rPr lang="fr-CA" smtClean="0"/>
              <a:pPr/>
              <a:t>2014-04-24</a:t>
            </a:fld>
            <a:endParaRPr lang="fr-CA"/>
          </a:p>
        </p:txBody>
      </p:sp>
      <p:sp>
        <p:nvSpPr>
          <p:cNvPr id="5" name="Slide Number Placeholder 4"/>
          <p:cNvSpPr>
            <a:spLocks noGrp="1"/>
          </p:cNvSpPr>
          <p:nvPr>
            <p:ph type="sldNum" sz="quarter" idx="12"/>
          </p:nvPr>
        </p:nvSpPr>
        <p:spPr/>
        <p:txBody>
          <a:bodyPr/>
          <a:lstStyle/>
          <a:p>
            <a:fld id="{ACA9377C-8F9E-4BB7-8A5C-DFFD8C3E7B01}" type="slidenum">
              <a:rPr lang="fr-CA" smtClean="0"/>
              <a:pPr/>
              <a:t>5</a:t>
            </a:fld>
            <a:endParaRPr lang="fr-CA"/>
          </a:p>
        </p:txBody>
      </p:sp>
      <p:sp>
        <p:nvSpPr>
          <p:cNvPr id="6" name="Footer Placeholder 5"/>
          <p:cNvSpPr>
            <a:spLocks noGrp="1"/>
          </p:cNvSpPr>
          <p:nvPr>
            <p:ph type="ftr" sz="quarter" idx="11"/>
          </p:nvPr>
        </p:nvSpPr>
        <p:spPr/>
        <p:txBody>
          <a:bodyPr/>
          <a:lstStyle/>
          <a:p>
            <a:r>
              <a:rPr lang="fr-CA" smtClean="0"/>
              <a:t>Dr. Gaston NK Mabaya, P.Eng.</a:t>
            </a:r>
            <a:endParaRPr lang="fr-CA"/>
          </a:p>
        </p:txBody>
      </p:sp>
    </p:spTree>
    <p:extLst>
      <p:ext uri="{BB962C8B-B14F-4D97-AF65-F5344CB8AC3E}">
        <p14:creationId xmlns:p14="http://schemas.microsoft.com/office/powerpoint/2010/main" xmlns="" val="2759423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CA" b="1" dirty="0" smtClean="0"/>
              <a:t/>
            </a:r>
            <a:br>
              <a:rPr lang="fr-CA" b="1" dirty="0" smtClean="0"/>
            </a:br>
            <a:r>
              <a:rPr lang="fr-CA" b="1" dirty="0" smtClean="0"/>
              <a:t>Bonnes </a:t>
            </a:r>
            <a:r>
              <a:rPr lang="fr-CA" b="1" dirty="0"/>
              <a:t>pratiques</a:t>
            </a:r>
            <a:r>
              <a:rPr lang="fr-CA" dirty="0"/>
              <a:t/>
            </a:r>
            <a:br>
              <a:rPr lang="fr-CA" dirty="0"/>
            </a:br>
            <a:endParaRPr lang="fr-CA" dirty="0"/>
          </a:p>
        </p:txBody>
      </p:sp>
      <p:sp>
        <p:nvSpPr>
          <p:cNvPr id="3" name="Content Placeholder 2"/>
          <p:cNvSpPr>
            <a:spLocks noGrp="1"/>
          </p:cNvSpPr>
          <p:nvPr>
            <p:ph idx="1"/>
          </p:nvPr>
        </p:nvSpPr>
        <p:spPr/>
        <p:txBody>
          <a:bodyPr>
            <a:noAutofit/>
          </a:bodyPr>
          <a:lstStyle/>
          <a:p>
            <a:r>
              <a:rPr lang="fr-CA" sz="1800" i="1" dirty="0"/>
              <a:t>Comment y remédier?</a:t>
            </a:r>
            <a:endParaRPr lang="fr-CA" sz="1800" dirty="0"/>
          </a:p>
          <a:p>
            <a:pPr lvl="0"/>
            <a:r>
              <a:rPr lang="fr-CA" sz="1800" i="1" dirty="0"/>
              <a:t>Le choc culturel : est une évidence pour tout être humain qui se retrouve dans un nouveau milieu (il peut être climatique, comportemental, religieux, vestimentaire, nutritionnel, etc.); il est très personnel; il faut, donc, y trouver une solution, cas par cas; être connecté aux personnes ayant les mêmes origines et qui auraient connu la même situation peut accélérer l’amortissement du choc culturel</a:t>
            </a:r>
            <a:endParaRPr lang="fr-CA" sz="1800" dirty="0"/>
          </a:p>
          <a:p>
            <a:pPr lvl="0"/>
            <a:r>
              <a:rPr lang="fr-CA" sz="1800" i="1" dirty="0"/>
              <a:t>La barrière linguistique : tout immigrant francophone vivant dans un milieu majoritairement anglophone ne maîtrisant pas l’anglais DEVRAIT l’apprendre, sans perdre son français pour augmenter ses chances de trouver un emploi car les bilingues (français/anglais) ont plus de chance de trouver un emploi que les monolingues français</a:t>
            </a:r>
            <a:endParaRPr lang="fr-CA" sz="1800" dirty="0"/>
          </a:p>
          <a:p>
            <a:endParaRPr lang="fr-CA" sz="1800" dirty="0"/>
          </a:p>
        </p:txBody>
      </p:sp>
      <p:sp>
        <p:nvSpPr>
          <p:cNvPr id="4" name="Date Placeholder 3"/>
          <p:cNvSpPr>
            <a:spLocks noGrp="1"/>
          </p:cNvSpPr>
          <p:nvPr>
            <p:ph type="dt" sz="half" idx="10"/>
          </p:nvPr>
        </p:nvSpPr>
        <p:spPr/>
        <p:txBody>
          <a:bodyPr/>
          <a:lstStyle/>
          <a:p>
            <a:fld id="{E52B9189-4646-4A59-9EC2-7195A84A245B}" type="datetime1">
              <a:rPr lang="fr-CA" smtClean="0"/>
              <a:pPr/>
              <a:t>2014-04-24</a:t>
            </a:fld>
            <a:endParaRPr lang="fr-CA"/>
          </a:p>
        </p:txBody>
      </p:sp>
      <p:sp>
        <p:nvSpPr>
          <p:cNvPr id="5" name="Slide Number Placeholder 4"/>
          <p:cNvSpPr>
            <a:spLocks noGrp="1"/>
          </p:cNvSpPr>
          <p:nvPr>
            <p:ph type="sldNum" sz="quarter" idx="12"/>
          </p:nvPr>
        </p:nvSpPr>
        <p:spPr/>
        <p:txBody>
          <a:bodyPr/>
          <a:lstStyle/>
          <a:p>
            <a:fld id="{ACA9377C-8F9E-4BB7-8A5C-DFFD8C3E7B01}" type="slidenum">
              <a:rPr lang="fr-CA" smtClean="0"/>
              <a:pPr/>
              <a:t>6</a:t>
            </a:fld>
            <a:endParaRPr lang="fr-CA"/>
          </a:p>
        </p:txBody>
      </p:sp>
      <p:sp>
        <p:nvSpPr>
          <p:cNvPr id="6" name="Footer Placeholder 5"/>
          <p:cNvSpPr>
            <a:spLocks noGrp="1"/>
          </p:cNvSpPr>
          <p:nvPr>
            <p:ph type="ftr" sz="quarter" idx="11"/>
          </p:nvPr>
        </p:nvSpPr>
        <p:spPr/>
        <p:txBody>
          <a:bodyPr/>
          <a:lstStyle/>
          <a:p>
            <a:r>
              <a:rPr lang="fr-CA" smtClean="0"/>
              <a:t>Dr. Gaston NK Mabaya, P.Eng.</a:t>
            </a:r>
            <a:endParaRPr lang="fr-CA"/>
          </a:p>
        </p:txBody>
      </p:sp>
    </p:spTree>
    <p:extLst>
      <p:ext uri="{BB962C8B-B14F-4D97-AF65-F5344CB8AC3E}">
        <p14:creationId xmlns:p14="http://schemas.microsoft.com/office/powerpoint/2010/main" xmlns="" val="12097384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CA" b="1" dirty="0" smtClean="0"/>
              <a:t/>
            </a:r>
            <a:br>
              <a:rPr lang="fr-CA" b="1" dirty="0" smtClean="0"/>
            </a:br>
            <a:r>
              <a:rPr lang="fr-CA" b="1" dirty="0" smtClean="0"/>
              <a:t>Bonnes </a:t>
            </a:r>
            <a:r>
              <a:rPr lang="fr-CA" b="1" dirty="0"/>
              <a:t>pratiques</a:t>
            </a:r>
            <a:r>
              <a:rPr lang="fr-CA" dirty="0"/>
              <a:t/>
            </a:r>
            <a:br>
              <a:rPr lang="fr-CA" dirty="0"/>
            </a:br>
            <a:endParaRPr lang="fr-CA" dirty="0"/>
          </a:p>
        </p:txBody>
      </p:sp>
      <p:sp>
        <p:nvSpPr>
          <p:cNvPr id="3" name="Content Placeholder 2"/>
          <p:cNvSpPr>
            <a:spLocks noGrp="1"/>
          </p:cNvSpPr>
          <p:nvPr>
            <p:ph idx="1"/>
          </p:nvPr>
        </p:nvSpPr>
        <p:spPr/>
        <p:txBody>
          <a:bodyPr>
            <a:normAutofit/>
          </a:bodyPr>
          <a:lstStyle/>
          <a:p>
            <a:r>
              <a:rPr lang="fr-CA" sz="2000" i="1" dirty="0"/>
              <a:t>Comment y remédier?</a:t>
            </a:r>
            <a:endParaRPr lang="fr-CA" sz="2000" dirty="0"/>
          </a:p>
          <a:p>
            <a:pPr lvl="0"/>
            <a:r>
              <a:rPr lang="fr-CA" sz="2000" i="1" dirty="0" smtClean="0"/>
              <a:t>Si </a:t>
            </a:r>
            <a:r>
              <a:rPr lang="fr-CA" sz="2000" i="1" dirty="0"/>
              <a:t>vos acquis ne sont pas reconnus, travaillez pour l’équivalence même s’il faut rentrer sur les bancs de l’école; si vous n’avez pas de niveau scolaire, allez </a:t>
            </a:r>
            <a:r>
              <a:rPr lang="fr-CA" sz="2000" i="1" dirty="0" smtClean="0"/>
              <a:t>à l’école </a:t>
            </a:r>
            <a:r>
              <a:rPr lang="fr-CA" sz="2000" i="1" dirty="0"/>
              <a:t>sans tenir compte des conseils de ceux qui ont renoncé à rentrer à l’école : des conseils non payants;</a:t>
            </a:r>
            <a:endParaRPr lang="fr-CA" sz="2000" dirty="0"/>
          </a:p>
          <a:p>
            <a:pPr lvl="0"/>
            <a:r>
              <a:rPr lang="fr-CA" sz="2000" i="1" dirty="0"/>
              <a:t>L’expérience canadienne : il y a plusieurs façons d’acquérir cette expérience : faire du bénévolat; des stages non payants ou de petits emplois de transition vers des emplois plus stables et plus rémunérateurs</a:t>
            </a:r>
            <a:endParaRPr lang="fr-CA" sz="2000" dirty="0"/>
          </a:p>
          <a:p>
            <a:endParaRPr lang="fr-CA" sz="2000" dirty="0"/>
          </a:p>
        </p:txBody>
      </p:sp>
      <p:sp>
        <p:nvSpPr>
          <p:cNvPr id="4" name="Date Placeholder 3"/>
          <p:cNvSpPr>
            <a:spLocks noGrp="1"/>
          </p:cNvSpPr>
          <p:nvPr>
            <p:ph type="dt" sz="half" idx="10"/>
          </p:nvPr>
        </p:nvSpPr>
        <p:spPr/>
        <p:txBody>
          <a:bodyPr/>
          <a:lstStyle/>
          <a:p>
            <a:fld id="{5827E944-82B2-446E-B3C2-78FC2AF9EFD0}" type="datetime1">
              <a:rPr lang="fr-CA" smtClean="0"/>
              <a:pPr/>
              <a:t>2014-04-24</a:t>
            </a:fld>
            <a:endParaRPr lang="fr-CA"/>
          </a:p>
        </p:txBody>
      </p:sp>
      <p:sp>
        <p:nvSpPr>
          <p:cNvPr id="5" name="Slide Number Placeholder 4"/>
          <p:cNvSpPr>
            <a:spLocks noGrp="1"/>
          </p:cNvSpPr>
          <p:nvPr>
            <p:ph type="sldNum" sz="quarter" idx="12"/>
          </p:nvPr>
        </p:nvSpPr>
        <p:spPr/>
        <p:txBody>
          <a:bodyPr/>
          <a:lstStyle/>
          <a:p>
            <a:fld id="{ACA9377C-8F9E-4BB7-8A5C-DFFD8C3E7B01}" type="slidenum">
              <a:rPr lang="fr-CA" smtClean="0"/>
              <a:pPr/>
              <a:t>7</a:t>
            </a:fld>
            <a:endParaRPr lang="fr-CA"/>
          </a:p>
        </p:txBody>
      </p:sp>
      <p:sp>
        <p:nvSpPr>
          <p:cNvPr id="6" name="Footer Placeholder 5"/>
          <p:cNvSpPr>
            <a:spLocks noGrp="1"/>
          </p:cNvSpPr>
          <p:nvPr>
            <p:ph type="ftr" sz="quarter" idx="11"/>
          </p:nvPr>
        </p:nvSpPr>
        <p:spPr/>
        <p:txBody>
          <a:bodyPr/>
          <a:lstStyle/>
          <a:p>
            <a:r>
              <a:rPr lang="fr-CA" smtClean="0"/>
              <a:t>Dr. Gaston NK Mabaya, P.Eng.</a:t>
            </a:r>
            <a:endParaRPr lang="fr-CA"/>
          </a:p>
        </p:txBody>
      </p:sp>
    </p:spTree>
    <p:extLst>
      <p:ext uri="{BB962C8B-B14F-4D97-AF65-F5344CB8AC3E}">
        <p14:creationId xmlns:p14="http://schemas.microsoft.com/office/powerpoint/2010/main" xmlns="" val="30135383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CA" b="1" dirty="0" smtClean="0"/>
              <a:t/>
            </a:r>
            <a:br>
              <a:rPr lang="fr-CA" b="1" dirty="0" smtClean="0"/>
            </a:br>
            <a:r>
              <a:rPr lang="fr-CA" b="1" dirty="0" smtClean="0"/>
              <a:t>Quelques </a:t>
            </a:r>
            <a:r>
              <a:rPr lang="fr-CA" b="1" dirty="0"/>
              <a:t>pistes d’employabilité</a:t>
            </a:r>
            <a:r>
              <a:rPr lang="fr-CA" dirty="0"/>
              <a:t/>
            </a:r>
            <a:br>
              <a:rPr lang="fr-CA" dirty="0"/>
            </a:br>
            <a:endParaRPr lang="fr-CA" dirty="0"/>
          </a:p>
        </p:txBody>
      </p:sp>
      <p:sp>
        <p:nvSpPr>
          <p:cNvPr id="3" name="Content Placeholder 2"/>
          <p:cNvSpPr>
            <a:spLocks noGrp="1"/>
          </p:cNvSpPr>
          <p:nvPr>
            <p:ph idx="1"/>
          </p:nvPr>
        </p:nvSpPr>
        <p:spPr/>
        <p:txBody>
          <a:bodyPr/>
          <a:lstStyle/>
          <a:p>
            <a:pPr lvl="0">
              <a:buFont typeface="Wingdings" panose="05000000000000000000" pitchFamily="2" charset="2"/>
              <a:buChar char="§"/>
            </a:pPr>
            <a:r>
              <a:rPr lang="fr-CA" sz="3600" dirty="0"/>
              <a:t>Travailler dans sa profession</a:t>
            </a:r>
          </a:p>
          <a:p>
            <a:pPr lvl="0">
              <a:buFont typeface="Wingdings" panose="05000000000000000000" pitchFamily="2" charset="2"/>
              <a:buChar char="§"/>
            </a:pPr>
            <a:r>
              <a:rPr lang="fr-CA" sz="3600" dirty="0"/>
              <a:t>Se montrer flexible et travailler dans une discipline alternative</a:t>
            </a:r>
          </a:p>
          <a:p>
            <a:pPr lvl="0">
              <a:buFont typeface="Wingdings" panose="05000000000000000000" pitchFamily="2" charset="2"/>
              <a:buChar char="§"/>
            </a:pPr>
            <a:r>
              <a:rPr lang="fr-CA" sz="3600" dirty="0"/>
              <a:t>Créer sa propre entreprise</a:t>
            </a:r>
          </a:p>
          <a:p>
            <a:endParaRPr lang="fr-CA" dirty="0"/>
          </a:p>
        </p:txBody>
      </p:sp>
      <p:sp>
        <p:nvSpPr>
          <p:cNvPr id="4" name="Date Placeholder 3"/>
          <p:cNvSpPr>
            <a:spLocks noGrp="1"/>
          </p:cNvSpPr>
          <p:nvPr>
            <p:ph type="dt" sz="half" idx="10"/>
          </p:nvPr>
        </p:nvSpPr>
        <p:spPr/>
        <p:txBody>
          <a:bodyPr/>
          <a:lstStyle/>
          <a:p>
            <a:fld id="{290322F6-D236-4EE9-84D8-D8F004341EB8}" type="datetime1">
              <a:rPr lang="fr-CA" smtClean="0"/>
              <a:pPr/>
              <a:t>2014-04-24</a:t>
            </a:fld>
            <a:endParaRPr lang="fr-CA"/>
          </a:p>
        </p:txBody>
      </p:sp>
      <p:sp>
        <p:nvSpPr>
          <p:cNvPr id="5" name="Slide Number Placeholder 4"/>
          <p:cNvSpPr>
            <a:spLocks noGrp="1"/>
          </p:cNvSpPr>
          <p:nvPr>
            <p:ph type="sldNum" sz="quarter" idx="12"/>
          </p:nvPr>
        </p:nvSpPr>
        <p:spPr/>
        <p:txBody>
          <a:bodyPr/>
          <a:lstStyle/>
          <a:p>
            <a:fld id="{ACA9377C-8F9E-4BB7-8A5C-DFFD8C3E7B01}" type="slidenum">
              <a:rPr lang="fr-CA" smtClean="0"/>
              <a:pPr/>
              <a:t>8</a:t>
            </a:fld>
            <a:endParaRPr lang="fr-CA"/>
          </a:p>
        </p:txBody>
      </p:sp>
      <p:sp>
        <p:nvSpPr>
          <p:cNvPr id="6" name="Footer Placeholder 5"/>
          <p:cNvSpPr>
            <a:spLocks noGrp="1"/>
          </p:cNvSpPr>
          <p:nvPr>
            <p:ph type="ftr" sz="quarter" idx="11"/>
          </p:nvPr>
        </p:nvSpPr>
        <p:spPr/>
        <p:txBody>
          <a:bodyPr/>
          <a:lstStyle/>
          <a:p>
            <a:r>
              <a:rPr lang="fr-CA" smtClean="0"/>
              <a:t>Dr. Gaston NK Mabaya, P.Eng.</a:t>
            </a:r>
            <a:endParaRPr lang="fr-CA"/>
          </a:p>
        </p:txBody>
      </p:sp>
    </p:spTree>
    <p:extLst>
      <p:ext uri="{BB962C8B-B14F-4D97-AF65-F5344CB8AC3E}">
        <p14:creationId xmlns:p14="http://schemas.microsoft.com/office/powerpoint/2010/main" xmlns="" val="41500014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CA" b="1" dirty="0" smtClean="0"/>
              <a:t/>
            </a:r>
            <a:br>
              <a:rPr lang="fr-CA" b="1" dirty="0" smtClean="0"/>
            </a:br>
            <a:r>
              <a:rPr lang="fr-CA" b="1" dirty="0" smtClean="0"/>
              <a:t>Conseils </a:t>
            </a:r>
            <a:r>
              <a:rPr lang="fr-CA" b="1" dirty="0"/>
              <a:t>pratiques</a:t>
            </a:r>
            <a:r>
              <a:rPr lang="fr-CA" dirty="0"/>
              <a:t/>
            </a:r>
            <a:br>
              <a:rPr lang="fr-CA" dirty="0"/>
            </a:br>
            <a:endParaRPr lang="fr-CA" dirty="0"/>
          </a:p>
        </p:txBody>
      </p:sp>
      <p:sp>
        <p:nvSpPr>
          <p:cNvPr id="3" name="Content Placeholder 2"/>
          <p:cNvSpPr>
            <a:spLocks noGrp="1"/>
          </p:cNvSpPr>
          <p:nvPr>
            <p:ph idx="1"/>
          </p:nvPr>
        </p:nvSpPr>
        <p:spPr/>
        <p:txBody>
          <a:bodyPr>
            <a:normAutofit/>
          </a:bodyPr>
          <a:lstStyle/>
          <a:p>
            <a:pPr lvl="0">
              <a:buFont typeface="Wingdings" panose="05000000000000000000" pitchFamily="2" charset="2"/>
              <a:buChar char="§"/>
            </a:pPr>
            <a:r>
              <a:rPr lang="fr-CA" sz="2400" dirty="0"/>
              <a:t>Soyez positifs ou positives</a:t>
            </a:r>
          </a:p>
          <a:p>
            <a:pPr lvl="0">
              <a:buFont typeface="Wingdings" panose="05000000000000000000" pitchFamily="2" charset="2"/>
              <a:buChar char="§"/>
            </a:pPr>
            <a:r>
              <a:rPr lang="fr-CA" sz="2400" dirty="0"/>
              <a:t>Soyez honnêtes</a:t>
            </a:r>
          </a:p>
          <a:p>
            <a:pPr lvl="0">
              <a:buFont typeface="Wingdings" panose="05000000000000000000" pitchFamily="2" charset="2"/>
              <a:buChar char="§"/>
            </a:pPr>
            <a:r>
              <a:rPr lang="fr-CA" sz="2400" dirty="0"/>
              <a:t>Vivez dans la limite de vos droits et vos devoirs (vous devez connaître vos droits et vos devoirs)</a:t>
            </a:r>
          </a:p>
          <a:p>
            <a:pPr lvl="0">
              <a:buFont typeface="Wingdings" panose="05000000000000000000" pitchFamily="2" charset="2"/>
              <a:buChar char="§"/>
            </a:pPr>
            <a:r>
              <a:rPr lang="fr-CA" sz="2400" dirty="0"/>
              <a:t>Respectez les lois du Canada</a:t>
            </a:r>
          </a:p>
          <a:p>
            <a:pPr lvl="0">
              <a:buFont typeface="Wingdings" panose="05000000000000000000" pitchFamily="2" charset="2"/>
              <a:buChar char="§"/>
            </a:pPr>
            <a:r>
              <a:rPr lang="fr-CA" sz="2400" dirty="0"/>
              <a:t>Se montrer proactif ou proactive : ne jamais abandonner (NEVER GIVE UP)</a:t>
            </a:r>
          </a:p>
          <a:p>
            <a:pPr>
              <a:buFont typeface="Wingdings" panose="05000000000000000000" pitchFamily="2" charset="2"/>
              <a:buChar char="§"/>
            </a:pPr>
            <a:endParaRPr lang="fr-CA" sz="2400" dirty="0"/>
          </a:p>
        </p:txBody>
      </p:sp>
      <p:sp>
        <p:nvSpPr>
          <p:cNvPr id="4" name="Date Placeholder 3"/>
          <p:cNvSpPr>
            <a:spLocks noGrp="1"/>
          </p:cNvSpPr>
          <p:nvPr>
            <p:ph type="dt" sz="half" idx="10"/>
          </p:nvPr>
        </p:nvSpPr>
        <p:spPr/>
        <p:txBody>
          <a:bodyPr/>
          <a:lstStyle/>
          <a:p>
            <a:fld id="{D7DAA954-745B-45B0-ADB7-46B0A9509B68}" type="datetime1">
              <a:rPr lang="fr-CA" smtClean="0"/>
              <a:pPr/>
              <a:t>2014-04-24</a:t>
            </a:fld>
            <a:endParaRPr lang="fr-CA"/>
          </a:p>
        </p:txBody>
      </p:sp>
      <p:sp>
        <p:nvSpPr>
          <p:cNvPr id="5" name="Slide Number Placeholder 4"/>
          <p:cNvSpPr>
            <a:spLocks noGrp="1"/>
          </p:cNvSpPr>
          <p:nvPr>
            <p:ph type="sldNum" sz="quarter" idx="12"/>
          </p:nvPr>
        </p:nvSpPr>
        <p:spPr/>
        <p:txBody>
          <a:bodyPr/>
          <a:lstStyle/>
          <a:p>
            <a:fld id="{ACA9377C-8F9E-4BB7-8A5C-DFFD8C3E7B01}" type="slidenum">
              <a:rPr lang="fr-CA" smtClean="0"/>
              <a:pPr/>
              <a:t>9</a:t>
            </a:fld>
            <a:endParaRPr lang="fr-CA"/>
          </a:p>
        </p:txBody>
      </p:sp>
      <p:sp>
        <p:nvSpPr>
          <p:cNvPr id="6" name="Footer Placeholder 5"/>
          <p:cNvSpPr>
            <a:spLocks noGrp="1"/>
          </p:cNvSpPr>
          <p:nvPr>
            <p:ph type="ftr" sz="quarter" idx="11"/>
          </p:nvPr>
        </p:nvSpPr>
        <p:spPr/>
        <p:txBody>
          <a:bodyPr/>
          <a:lstStyle/>
          <a:p>
            <a:r>
              <a:rPr lang="fr-CA" smtClean="0"/>
              <a:t>Dr. Gaston NK Mabaya, P.Eng.</a:t>
            </a:r>
            <a:endParaRPr lang="fr-CA"/>
          </a:p>
        </p:txBody>
      </p:sp>
    </p:spTree>
    <p:extLst>
      <p:ext uri="{BB962C8B-B14F-4D97-AF65-F5344CB8AC3E}">
        <p14:creationId xmlns:p14="http://schemas.microsoft.com/office/powerpoint/2010/main" xmlns="" val="118299953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46</TotalTime>
  <Words>462</Words>
  <Application>Microsoft Office PowerPoint</Application>
  <PresentationFormat>On-screen Show (4:3)</PresentationFormat>
  <Paragraphs>83</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Angles</vt:lpstr>
      <vt:lpstr>CONFÉRENCE FRANCOPHONE TORONTO – 24 avril 2014</vt:lpstr>
      <vt:lpstr> Introduction </vt:lpstr>
      <vt:lpstr>définitions</vt:lpstr>
      <vt:lpstr> Intégration économique </vt:lpstr>
      <vt:lpstr> Bonnes pratiques </vt:lpstr>
      <vt:lpstr> Bonnes pratiques </vt:lpstr>
      <vt:lpstr> Bonnes pratiques </vt:lpstr>
      <vt:lpstr> Quelques pistes d’employabilité </vt:lpstr>
      <vt:lpstr> Conseils pratiques </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CONFÉRENCE FRANCOPHONE TORONTO – 24 avril 2014</dc:title>
  <dc:creator>Fujitsu</dc:creator>
  <cp:lastModifiedBy>gp</cp:lastModifiedBy>
  <cp:revision>10</cp:revision>
  <dcterms:created xsi:type="dcterms:W3CDTF">2014-04-24T03:58:01Z</dcterms:created>
  <dcterms:modified xsi:type="dcterms:W3CDTF">2014-04-24T17:21:16Z</dcterms:modified>
</cp:coreProperties>
</file>